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FBF08-5BE6-4F09-9E43-12756693A4CA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02D9A-E1F3-4D3C-97C0-73DD1BBF4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02D9A-E1F3-4D3C-97C0-73DD1BBF41F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48361-3E0A-4CC2-9567-F80B32F5F177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5291F-6DA9-4931-86BD-8C74282F78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62199"/>
          </a:xfrm>
        </p:spPr>
        <p:txBody>
          <a:bodyPr>
            <a:normAutofit/>
          </a:bodyPr>
          <a:lstStyle/>
          <a:p>
            <a:r>
              <a:rPr lang="en-US" dirty="0" smtClean="0"/>
              <a:t>JOB-SHADOWING ACTIVITY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400" dirty="0" smtClean="0"/>
              <a:t>13-20 MARTIE 2023</a:t>
            </a:r>
            <a:br>
              <a:rPr lang="en-US" sz="2400" dirty="0" smtClean="0"/>
            </a:br>
            <a:r>
              <a:rPr lang="en-US" sz="2400" dirty="0" smtClean="0"/>
              <a:t>Project reference number:</a:t>
            </a:r>
            <a:br>
              <a:rPr lang="en-US" sz="2400" dirty="0" smtClean="0"/>
            </a:br>
            <a:r>
              <a:rPr lang="en-US" sz="2400" dirty="0" smtClean="0"/>
              <a:t>2022-1-RO01-KA121-SCH-000065727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336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I LICEUM OGÓLNOKSZTAŁCACE DWUJĘZYCZNE IM. EDWARDA DEMBOWSKIEGO </a:t>
            </a:r>
            <a:r>
              <a:rPr lang="en-US" sz="2000" dirty="0" smtClean="0">
                <a:solidFill>
                  <a:schemeClr val="tx1"/>
                </a:solidFill>
              </a:rPr>
              <a:t>, Gliwice, </a:t>
            </a:r>
            <a:r>
              <a:rPr lang="en-US" sz="2000" dirty="0" err="1" smtClean="0">
                <a:solidFill>
                  <a:schemeClr val="tx1"/>
                </a:solidFill>
              </a:rPr>
              <a:t>Polonia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048000" y="4876800"/>
            <a:ext cx="2619375" cy="9144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6763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I</a:t>
            </a:r>
            <a:r>
              <a:rPr lang="en-US" sz="2000" dirty="0" smtClean="0">
                <a:solidFill>
                  <a:schemeClr val="tx1"/>
                </a:solidFill>
              </a:rPr>
              <a:t> LICEUM OGÓLNOKSZTAŁCACE DWUJĘZYCZNE IM. EDWARDA DEMBOWSKIEGO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este</a:t>
            </a:r>
            <a:r>
              <a:rPr lang="en-US" sz="2000" dirty="0" smtClean="0">
                <a:solidFill>
                  <a:schemeClr val="tx1"/>
                </a:solidFill>
              </a:rPr>
              <a:t> un </a:t>
            </a:r>
            <a:r>
              <a:rPr lang="en-US" sz="2000" dirty="0" err="1" smtClean="0">
                <a:solidFill>
                  <a:schemeClr val="tx1"/>
                </a:solidFill>
              </a:rPr>
              <a:t>liceu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/>
              <a:t>IB (</a:t>
            </a:r>
            <a:r>
              <a:rPr lang="en-US" sz="2000" dirty="0" err="1" smtClean="0"/>
              <a:t>elevii</a:t>
            </a:r>
            <a:r>
              <a:rPr lang="en-US" sz="2000" dirty="0" smtClean="0"/>
              <a:t> </a:t>
            </a:r>
            <a:r>
              <a:rPr lang="en-US" sz="2000" dirty="0" err="1" smtClean="0"/>
              <a:t>sus</a:t>
            </a:r>
            <a:r>
              <a:rPr lang="ro-RO" sz="2000" dirty="0" smtClean="0"/>
              <a:t>ț</a:t>
            </a:r>
            <a:r>
              <a:rPr lang="en-US" sz="2000" dirty="0" smtClean="0"/>
              <a:t>in </a:t>
            </a:r>
            <a:r>
              <a:rPr lang="en-US" sz="2000" dirty="0" err="1" smtClean="0"/>
              <a:t>examenul</a:t>
            </a:r>
            <a:r>
              <a:rPr lang="en-US" sz="2000" dirty="0" smtClean="0"/>
              <a:t> de </a:t>
            </a:r>
            <a:r>
              <a:rPr lang="en-US" sz="2000" dirty="0" err="1"/>
              <a:t>B</a:t>
            </a:r>
            <a:r>
              <a:rPr lang="en-US" sz="2000" dirty="0" err="1" smtClean="0"/>
              <a:t>acalaureat</a:t>
            </a:r>
            <a:r>
              <a:rPr lang="en-US" sz="2000" dirty="0" smtClean="0"/>
              <a:t> </a:t>
            </a:r>
            <a:r>
              <a:rPr lang="en-US" sz="2000" dirty="0" err="1" smtClean="0"/>
              <a:t>Interna</a:t>
            </a:r>
            <a:r>
              <a:rPr lang="ro-RO" sz="2000" dirty="0" smtClean="0"/>
              <a:t>ți</a:t>
            </a:r>
            <a:r>
              <a:rPr lang="en-US" sz="2000" dirty="0" err="1" smtClean="0"/>
              <a:t>onal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895600"/>
            <a:ext cx="7391400" cy="2743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BENEFICIILE BACALAUREATULUI INTERNA</a:t>
            </a:r>
            <a:r>
              <a:rPr lang="ro-RO" sz="2000" dirty="0" smtClean="0">
                <a:solidFill>
                  <a:schemeClr val="tx1"/>
                </a:solidFill>
              </a:rPr>
              <a:t>Ţ</a:t>
            </a:r>
            <a:r>
              <a:rPr lang="en-US" sz="2000" dirty="0" smtClean="0">
                <a:solidFill>
                  <a:schemeClr val="tx1"/>
                </a:solidFill>
              </a:rPr>
              <a:t>IONAL-</a:t>
            </a:r>
            <a:r>
              <a:rPr lang="en-US" sz="2000" dirty="0" err="1" smtClean="0">
                <a:solidFill>
                  <a:schemeClr val="tx1"/>
                </a:solidFill>
              </a:rPr>
              <a:t>pentru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o-RO" sz="2000" dirty="0" err="1">
                <a:solidFill>
                  <a:schemeClr val="tx1"/>
                </a:solidFill>
              </a:rPr>
              <a:t>ş</a:t>
            </a:r>
            <a:r>
              <a:rPr lang="en-US" sz="2000" dirty="0" smtClean="0">
                <a:solidFill>
                  <a:schemeClr val="tx1"/>
                </a:solidFill>
              </a:rPr>
              <a:t>coli:</a:t>
            </a:r>
            <a:endParaRPr lang="ro-RO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- </a:t>
            </a:r>
            <a:r>
              <a:rPr lang="en-US" sz="2000" dirty="0" err="1" smtClean="0">
                <a:solidFill>
                  <a:schemeClr val="tx1"/>
                </a:solidFill>
              </a:rPr>
              <a:t>programe</a:t>
            </a:r>
            <a:r>
              <a:rPr lang="en-US" sz="2000" dirty="0" smtClean="0">
                <a:solidFill>
                  <a:schemeClr val="tx1"/>
                </a:solidFill>
              </a:rPr>
              <a:t> de </a:t>
            </a:r>
            <a:r>
              <a:rPr lang="ro-RO" sz="2000" dirty="0">
                <a:solidFill>
                  <a:schemeClr val="tx1"/>
                </a:solidFill>
              </a:rPr>
              <a:t>î</a:t>
            </a:r>
            <a:r>
              <a:rPr lang="en-US" sz="2000" dirty="0" err="1" smtClean="0">
                <a:solidFill>
                  <a:schemeClr val="tx1"/>
                </a:solidFill>
              </a:rPr>
              <a:t>nalt</a:t>
            </a:r>
            <a:r>
              <a:rPr lang="ro-RO" sz="2000" dirty="0" smtClean="0">
                <a:solidFill>
                  <a:schemeClr val="tx1"/>
                </a:solidFill>
              </a:rPr>
              <a:t>ă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calitate</a:t>
            </a:r>
            <a:r>
              <a:rPr lang="en-US" sz="2000" dirty="0" smtClean="0">
                <a:solidFill>
                  <a:schemeClr val="tx1"/>
                </a:solidFill>
              </a:rPr>
              <a:t>, care </a:t>
            </a:r>
            <a:r>
              <a:rPr lang="en-US" sz="2000" dirty="0" err="1" smtClean="0">
                <a:solidFill>
                  <a:schemeClr val="tx1"/>
                </a:solidFill>
              </a:rPr>
              <a:t>sprijin</a:t>
            </a:r>
            <a:r>
              <a:rPr lang="ro-RO" sz="2000" dirty="0" smtClean="0">
                <a:solidFill>
                  <a:schemeClr val="tx1"/>
                </a:solidFill>
              </a:rPr>
              <a:t>ă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dezvoltarea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studen</a:t>
            </a:r>
            <a:r>
              <a:rPr lang="ro-RO" sz="2000" dirty="0" smtClean="0">
                <a:solidFill>
                  <a:schemeClr val="tx1"/>
                </a:solidFill>
              </a:rPr>
              <a:t>ţ</a:t>
            </a:r>
            <a:r>
              <a:rPr lang="en-US" sz="2000" dirty="0" err="1" smtClean="0">
                <a:solidFill>
                  <a:schemeClr val="tx1"/>
                </a:solidFill>
              </a:rPr>
              <a:t>ilor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interesa</a:t>
            </a:r>
            <a:r>
              <a:rPr lang="ro-RO" sz="2000" dirty="0" smtClean="0">
                <a:solidFill>
                  <a:schemeClr val="tx1"/>
                </a:solidFill>
              </a:rPr>
              <a:t>ţ</a:t>
            </a:r>
            <a:r>
              <a:rPr lang="en-US" sz="2000" dirty="0" err="1" smtClean="0">
                <a:solidFill>
                  <a:schemeClr val="tx1"/>
                </a:solidFill>
              </a:rPr>
              <a:t>i</a:t>
            </a: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- </a:t>
            </a:r>
            <a:r>
              <a:rPr lang="en-US" sz="2000" dirty="0" err="1" smtClean="0">
                <a:solidFill>
                  <a:schemeClr val="tx1"/>
                </a:solidFill>
              </a:rPr>
              <a:t>dezvoltare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profesional</a:t>
            </a:r>
            <a:r>
              <a:rPr lang="ro-RO" sz="2000" dirty="0" smtClean="0">
                <a:solidFill>
                  <a:schemeClr val="tx1"/>
                </a:solidFill>
              </a:rPr>
              <a:t>ă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pentru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profesori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- </a:t>
            </a:r>
            <a:r>
              <a:rPr lang="en-US" sz="2000" dirty="0" err="1" smtClean="0">
                <a:solidFill>
                  <a:schemeClr val="tx1"/>
                </a:solidFill>
              </a:rPr>
              <a:t>apartenen</a:t>
            </a:r>
            <a:r>
              <a:rPr lang="ro-RO" sz="2000" dirty="0" smtClean="0">
                <a:solidFill>
                  <a:schemeClr val="tx1"/>
                </a:solidFill>
              </a:rPr>
              <a:t>ţ</a:t>
            </a:r>
            <a:r>
              <a:rPr lang="en-US" sz="2000" dirty="0" smtClean="0">
                <a:solidFill>
                  <a:schemeClr val="tx1"/>
                </a:solidFill>
              </a:rPr>
              <a:t>a la o re</a:t>
            </a:r>
            <a:r>
              <a:rPr lang="ro-RO" sz="2000" dirty="0" smtClean="0">
                <a:solidFill>
                  <a:schemeClr val="tx1"/>
                </a:solidFill>
              </a:rPr>
              <a:t>ţ</a:t>
            </a:r>
            <a:r>
              <a:rPr lang="en-US" sz="2000" dirty="0" smtClean="0">
                <a:solidFill>
                  <a:schemeClr val="tx1"/>
                </a:solidFill>
              </a:rPr>
              <a:t>ea </a:t>
            </a:r>
            <a:r>
              <a:rPr lang="en-US" sz="2000" dirty="0" err="1" smtClean="0">
                <a:solidFill>
                  <a:schemeClr val="tx1"/>
                </a:solidFill>
              </a:rPr>
              <a:t>mondial</a:t>
            </a:r>
            <a:r>
              <a:rPr lang="ro-RO" sz="2000" dirty="0" smtClean="0">
                <a:solidFill>
                  <a:schemeClr val="tx1"/>
                </a:solidFill>
              </a:rPr>
              <a:t>ă</a:t>
            </a:r>
            <a:r>
              <a:rPr lang="en-US" sz="2000" dirty="0" smtClean="0">
                <a:solidFill>
                  <a:schemeClr val="tx1"/>
                </a:solidFill>
              </a:rPr>
              <a:t> de </a:t>
            </a:r>
            <a:r>
              <a:rPr lang="ro-RO" sz="2000" dirty="0" err="1">
                <a:solidFill>
                  <a:schemeClr val="tx1"/>
                </a:solidFill>
              </a:rPr>
              <a:t>ş</a:t>
            </a:r>
            <a:r>
              <a:rPr lang="en-US" sz="2000" dirty="0" smtClean="0">
                <a:solidFill>
                  <a:schemeClr val="tx1"/>
                </a:solidFill>
              </a:rPr>
              <a:t>coli IB </a:t>
            </a:r>
            <a:r>
              <a:rPr lang="en-US" sz="2000" dirty="0" err="1" smtClean="0">
                <a:solidFill>
                  <a:schemeClr val="tx1"/>
                </a:solidFill>
              </a:rPr>
              <a:t>respectate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o-RO" sz="2000" dirty="0" err="1">
                <a:solidFill>
                  <a:schemeClr val="tx1"/>
                </a:solidFill>
              </a:rPr>
              <a:t>ş</a:t>
            </a:r>
            <a:r>
              <a:rPr lang="en-US" sz="2000" dirty="0" err="1" smtClean="0">
                <a:solidFill>
                  <a:schemeClr val="tx1"/>
                </a:solidFill>
              </a:rPr>
              <a:t>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recunoscute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91439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BENEFICIILE BACALAUREATULUI INTERNA</a:t>
            </a:r>
            <a:r>
              <a:rPr lang="ro-RO" sz="2000" dirty="0" smtClean="0">
                <a:solidFill>
                  <a:schemeClr val="tx1"/>
                </a:solidFill>
              </a:rPr>
              <a:t>Ţ</a:t>
            </a:r>
            <a:r>
              <a:rPr lang="en-US" sz="2000" dirty="0" smtClean="0">
                <a:solidFill>
                  <a:schemeClr val="tx1"/>
                </a:solidFill>
              </a:rPr>
              <a:t>IONAL-</a:t>
            </a:r>
            <a:r>
              <a:rPr lang="en-US" sz="2000" dirty="0" err="1" smtClean="0">
                <a:solidFill>
                  <a:schemeClr val="tx1"/>
                </a:solidFill>
              </a:rPr>
              <a:t>pentru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elevi</a:t>
            </a:r>
            <a:r>
              <a:rPr lang="en-US" sz="2000" dirty="0" smtClean="0">
                <a:solidFill>
                  <a:schemeClr val="tx1"/>
                </a:solidFill>
              </a:rPr>
              <a:t>: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981200"/>
            <a:ext cx="7086600" cy="2438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l">
              <a:lnSpc>
                <a:spcPct val="160000"/>
              </a:lnSpc>
              <a:buFontTx/>
              <a:buChar char="-"/>
            </a:pP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materiile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ro-RO" sz="1800" dirty="0" err="1">
                <a:solidFill>
                  <a:schemeClr val="tx1"/>
                </a:solidFill>
              </a:rPr>
              <a:t>ş</a:t>
            </a:r>
            <a:r>
              <a:rPr lang="en-US" sz="1800" dirty="0" err="1" smtClean="0">
                <a:solidFill>
                  <a:schemeClr val="tx1"/>
                </a:solidFill>
              </a:rPr>
              <a:t>colare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sunt</a:t>
            </a:r>
            <a:r>
              <a:rPr lang="en-US" sz="1800" dirty="0" smtClean="0">
                <a:solidFill>
                  <a:schemeClr val="tx1"/>
                </a:solidFill>
              </a:rPr>
              <a:t> predate </a:t>
            </a:r>
            <a:r>
              <a:rPr lang="ro-RO" sz="1800" dirty="0" smtClean="0">
                <a:solidFill>
                  <a:schemeClr val="tx1"/>
                </a:solidFill>
              </a:rPr>
              <a:t>î</a:t>
            </a:r>
            <a:r>
              <a:rPr lang="en-US" sz="1800" dirty="0" smtClean="0">
                <a:solidFill>
                  <a:schemeClr val="tx1"/>
                </a:solidFill>
              </a:rPr>
              <a:t>n </a:t>
            </a:r>
            <a:r>
              <a:rPr lang="en-US" sz="1800" dirty="0" err="1" smtClean="0">
                <a:solidFill>
                  <a:schemeClr val="tx1"/>
                </a:solidFill>
              </a:rPr>
              <a:t>limba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englez</a:t>
            </a:r>
            <a:r>
              <a:rPr lang="ro-RO" sz="1800" dirty="0" smtClean="0">
                <a:solidFill>
                  <a:schemeClr val="tx1"/>
                </a:solidFill>
              </a:rPr>
              <a:t>ă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ceea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ce</a:t>
            </a:r>
            <a:r>
              <a:rPr lang="en-US" sz="1800" dirty="0" smtClean="0">
                <a:solidFill>
                  <a:schemeClr val="tx1"/>
                </a:solidFill>
              </a:rPr>
              <a:t> face </a:t>
            </a:r>
            <a:r>
              <a:rPr lang="en-US" sz="1800" dirty="0" err="1" smtClean="0">
                <a:solidFill>
                  <a:schemeClr val="tx1"/>
                </a:solidFill>
              </a:rPr>
              <a:t>elevii</a:t>
            </a:r>
            <a:r>
              <a:rPr lang="en-US" sz="1800" dirty="0" smtClean="0">
                <a:solidFill>
                  <a:schemeClr val="tx1"/>
                </a:solidFill>
              </a:rPr>
              <a:t> s</a:t>
            </a:r>
            <a:r>
              <a:rPr lang="ro-RO" sz="1800" dirty="0" smtClean="0">
                <a:solidFill>
                  <a:schemeClr val="tx1"/>
                </a:solidFill>
              </a:rPr>
              <a:t>ă</a:t>
            </a:r>
            <a:r>
              <a:rPr lang="en-US" sz="1800" dirty="0" smtClean="0">
                <a:solidFill>
                  <a:schemeClr val="tx1"/>
                </a:solidFill>
              </a:rPr>
              <a:t> fie </a:t>
            </a:r>
            <a:r>
              <a:rPr lang="en-US" sz="1800" dirty="0" err="1" smtClean="0">
                <a:solidFill>
                  <a:schemeClr val="tx1"/>
                </a:solidFill>
              </a:rPr>
              <a:t>mai</a:t>
            </a:r>
            <a:r>
              <a:rPr lang="en-US" sz="1800" dirty="0" smtClean="0">
                <a:solidFill>
                  <a:schemeClr val="tx1"/>
                </a:solidFill>
              </a:rPr>
              <a:t> con</a:t>
            </a:r>
            <a:r>
              <a:rPr lang="ro-RO" sz="1800" dirty="0" smtClean="0">
                <a:solidFill>
                  <a:schemeClr val="tx1"/>
                </a:solidFill>
              </a:rPr>
              <a:t>ş</a:t>
            </a:r>
            <a:r>
              <a:rPr lang="en-US" sz="1800" dirty="0" err="1" smtClean="0">
                <a:solidFill>
                  <a:schemeClr val="tx1"/>
                </a:solidFill>
              </a:rPr>
              <a:t>tien</a:t>
            </a:r>
            <a:r>
              <a:rPr lang="ro-RO" sz="1800" dirty="0" smtClean="0">
                <a:solidFill>
                  <a:schemeClr val="tx1"/>
                </a:solidFill>
              </a:rPr>
              <a:t>ţ</a:t>
            </a:r>
            <a:r>
              <a:rPr lang="en-US" sz="18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 cultural </a:t>
            </a:r>
            <a:r>
              <a:rPr lang="en-US" sz="1800" dirty="0" err="1" smtClean="0">
                <a:solidFill>
                  <a:schemeClr val="tx1"/>
                </a:solidFill>
              </a:rPr>
              <a:t>prin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dezvoltarea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unei</a:t>
            </a:r>
            <a:r>
              <a:rPr lang="en-US" sz="1800" dirty="0" smtClean="0">
                <a:solidFill>
                  <a:schemeClr val="tx1"/>
                </a:solidFill>
              </a:rPr>
              <a:t> a </a:t>
            </a:r>
            <a:r>
              <a:rPr lang="en-US" sz="1800" dirty="0" err="1" smtClean="0">
                <a:solidFill>
                  <a:schemeClr val="tx1"/>
                </a:solidFill>
              </a:rPr>
              <a:t>doua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limbi</a:t>
            </a:r>
            <a:endParaRPr lang="en-US" sz="1800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  <a:buFontTx/>
              <a:buChar char="-"/>
            </a:pPr>
            <a:r>
              <a:rPr lang="en-US" sz="1800" dirty="0" smtClean="0">
                <a:solidFill>
                  <a:schemeClr val="tx1"/>
                </a:solidFill>
              </a:rPr>
              <a:t> au </a:t>
            </a:r>
            <a:r>
              <a:rPr lang="en-US" sz="1800" dirty="0" err="1" smtClean="0">
                <a:solidFill>
                  <a:schemeClr val="tx1"/>
                </a:solidFill>
              </a:rPr>
              <a:t>acces</a:t>
            </a:r>
            <a:r>
              <a:rPr lang="en-US" sz="1800" dirty="0" smtClean="0">
                <a:solidFill>
                  <a:schemeClr val="tx1"/>
                </a:solidFill>
              </a:rPr>
              <a:t> la un alt </a:t>
            </a:r>
            <a:r>
              <a:rPr lang="en-US" sz="1800" dirty="0" err="1" smtClean="0">
                <a:solidFill>
                  <a:schemeClr val="tx1"/>
                </a:solidFill>
              </a:rPr>
              <a:t>stil</a:t>
            </a:r>
            <a:r>
              <a:rPr lang="en-US" sz="1800" dirty="0" smtClean="0">
                <a:solidFill>
                  <a:schemeClr val="tx1"/>
                </a:solidFill>
              </a:rPr>
              <a:t> de </a:t>
            </a:r>
            <a:r>
              <a:rPr lang="ro-RO" sz="1800" dirty="0">
                <a:solidFill>
                  <a:schemeClr val="tx1"/>
                </a:solidFill>
              </a:rPr>
              <a:t>î</a:t>
            </a:r>
            <a:r>
              <a:rPr lang="en-US" sz="1800" dirty="0" err="1" smtClean="0">
                <a:solidFill>
                  <a:schemeClr val="tx1"/>
                </a:solidFill>
              </a:rPr>
              <a:t>nv</a:t>
            </a:r>
            <a:r>
              <a:rPr lang="ro-RO" sz="1800" dirty="0" smtClean="0">
                <a:solidFill>
                  <a:schemeClr val="tx1"/>
                </a:solidFill>
              </a:rPr>
              <a:t>ă</a:t>
            </a:r>
            <a:r>
              <a:rPr lang="ro-RO" sz="1800" dirty="0">
                <a:solidFill>
                  <a:schemeClr val="tx1"/>
                </a:solidFill>
              </a:rPr>
              <a:t>ţ</a:t>
            </a:r>
            <a:r>
              <a:rPr lang="en-US" sz="1800" dirty="0" smtClean="0">
                <a:solidFill>
                  <a:schemeClr val="tx1"/>
                </a:solidFill>
              </a:rPr>
              <a:t>are </a:t>
            </a:r>
            <a:r>
              <a:rPr lang="ro-RO" sz="1800" dirty="0" err="1">
                <a:solidFill>
                  <a:schemeClr val="tx1"/>
                </a:solidFill>
              </a:rPr>
              <a:t>ş</a:t>
            </a:r>
            <a:r>
              <a:rPr lang="en-US" sz="18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 un </a:t>
            </a:r>
            <a:r>
              <a:rPr lang="en-US" sz="1800" dirty="0" err="1" smtClean="0">
                <a:solidFill>
                  <a:schemeClr val="tx1"/>
                </a:solidFill>
              </a:rPr>
              <a:t>sistem</a:t>
            </a:r>
            <a:r>
              <a:rPr lang="en-US" sz="1800" dirty="0" smtClean="0">
                <a:solidFill>
                  <a:schemeClr val="tx1"/>
                </a:solidFill>
              </a:rPr>
              <a:t> de </a:t>
            </a:r>
            <a:r>
              <a:rPr lang="en-US" sz="1800" dirty="0" err="1" smtClean="0">
                <a:solidFill>
                  <a:schemeClr val="tx1"/>
                </a:solidFill>
              </a:rPr>
              <a:t>educa</a:t>
            </a:r>
            <a:r>
              <a:rPr lang="ro-RO" sz="1800" dirty="0" smtClean="0">
                <a:solidFill>
                  <a:schemeClr val="tx1"/>
                </a:solidFill>
              </a:rPr>
              <a:t>ţ</a:t>
            </a:r>
            <a:r>
              <a:rPr lang="en-US" sz="1800" dirty="0" err="1" smtClean="0">
                <a:solidFill>
                  <a:schemeClr val="tx1"/>
                </a:solidFill>
              </a:rPr>
              <a:t>ie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diferit</a:t>
            </a:r>
            <a:endParaRPr lang="en-US" sz="1800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  <a:buFontTx/>
              <a:buChar char="-"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sunt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ro-RO" sz="1800" dirty="0">
                <a:solidFill>
                  <a:schemeClr val="tx1"/>
                </a:solidFill>
              </a:rPr>
              <a:t>î</a:t>
            </a:r>
            <a:r>
              <a:rPr lang="en-US" sz="1800" dirty="0" err="1" smtClean="0">
                <a:solidFill>
                  <a:schemeClr val="tx1"/>
                </a:solidFill>
              </a:rPr>
              <a:t>ncuraja</a:t>
            </a:r>
            <a:r>
              <a:rPr lang="ro-RO" sz="1800" dirty="0" smtClean="0">
                <a:solidFill>
                  <a:schemeClr val="tx1"/>
                </a:solidFill>
              </a:rPr>
              <a:t>ţ</a:t>
            </a:r>
            <a:r>
              <a:rPr lang="en-US" sz="18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 s</a:t>
            </a:r>
            <a:r>
              <a:rPr lang="ro-RO" sz="1800" dirty="0" smtClean="0">
                <a:solidFill>
                  <a:schemeClr val="tx1"/>
                </a:solidFill>
              </a:rPr>
              <a:t>ă</a:t>
            </a:r>
            <a:r>
              <a:rPr lang="en-US" sz="1800" dirty="0" smtClean="0">
                <a:solidFill>
                  <a:schemeClr val="tx1"/>
                </a:solidFill>
              </a:rPr>
              <a:t> g</a:t>
            </a:r>
            <a:r>
              <a:rPr lang="ro-RO" sz="1800" dirty="0" smtClean="0">
                <a:solidFill>
                  <a:schemeClr val="tx1"/>
                </a:solidFill>
              </a:rPr>
              <a:t>â</a:t>
            </a:r>
            <a:r>
              <a:rPr lang="en-US" sz="1800" dirty="0" err="1" smtClean="0">
                <a:solidFill>
                  <a:schemeClr val="tx1"/>
                </a:solidFill>
              </a:rPr>
              <a:t>ndeasc</a:t>
            </a:r>
            <a:r>
              <a:rPr lang="ro-RO" sz="1800" dirty="0">
                <a:solidFill>
                  <a:schemeClr val="tx1"/>
                </a:solidFill>
              </a:rPr>
              <a:t>ă</a:t>
            </a:r>
            <a:r>
              <a:rPr lang="en-US" sz="1800" dirty="0" smtClean="0">
                <a:solidFill>
                  <a:schemeClr val="tx1"/>
                </a:solidFill>
              </a:rPr>
              <a:t> critic </a:t>
            </a:r>
            <a:r>
              <a:rPr lang="ro-RO" sz="1800" dirty="0" err="1">
                <a:solidFill>
                  <a:schemeClr val="tx1"/>
                </a:solidFill>
              </a:rPr>
              <a:t>ş</a:t>
            </a:r>
            <a:r>
              <a:rPr lang="en-US" sz="18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 s</a:t>
            </a:r>
            <a:r>
              <a:rPr lang="ro-RO" sz="1800" dirty="0" smtClean="0">
                <a:solidFill>
                  <a:schemeClr val="tx1"/>
                </a:solidFill>
              </a:rPr>
              <a:t>ă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rezolve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probleme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complexe</a:t>
            </a:r>
            <a:endParaRPr lang="en-US" sz="1800" dirty="0" smtClean="0">
              <a:solidFill>
                <a:schemeClr val="tx1"/>
              </a:solidFill>
            </a:endParaRPr>
          </a:p>
          <a:p>
            <a:pPr algn="l">
              <a:lnSpc>
                <a:spcPct val="160000"/>
              </a:lnSpc>
              <a:buFontTx/>
              <a:buChar char="-"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dezvolt</a:t>
            </a:r>
            <a:r>
              <a:rPr lang="ro-RO" sz="1800" dirty="0" smtClean="0">
                <a:solidFill>
                  <a:schemeClr val="tx1"/>
                </a:solidFill>
              </a:rPr>
              <a:t>ă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caracteristici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academice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sociale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ro-RO" sz="1800" dirty="0" err="1">
                <a:solidFill>
                  <a:schemeClr val="tx1"/>
                </a:solidFill>
              </a:rPr>
              <a:t>ş</a:t>
            </a:r>
            <a:r>
              <a:rPr lang="en-US" sz="1800" dirty="0" err="1" smtClean="0">
                <a:solidFill>
                  <a:schemeClr val="tx1"/>
                </a:solidFill>
              </a:rPr>
              <a:t>i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emo</a:t>
            </a:r>
            <a:r>
              <a:rPr lang="ro-RO" sz="1800" dirty="0" smtClean="0">
                <a:solidFill>
                  <a:schemeClr val="tx1"/>
                </a:solidFill>
              </a:rPr>
              <a:t>ţ</a:t>
            </a:r>
            <a:r>
              <a:rPr lang="en-US" sz="1800" dirty="0" err="1" smtClean="0">
                <a:solidFill>
                  <a:schemeClr val="tx1"/>
                </a:solidFill>
              </a:rPr>
              <a:t>ionale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puternice</a:t>
            </a:r>
            <a:endParaRPr lang="en-US" sz="1800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1"/>
            <a:ext cx="7772400" cy="1600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Arial Black" pitchFamily="34" charset="0"/>
              </a:rPr>
              <a:t>Material </a:t>
            </a:r>
            <a:r>
              <a:rPr lang="ro-RO" sz="2000" dirty="0" smtClean="0">
                <a:solidFill>
                  <a:schemeClr val="tx1"/>
                </a:solidFill>
                <a:latin typeface="Arial Black" pitchFamily="34" charset="0"/>
              </a:rPr>
              <a:t>prezentat în cadrul ședinței de catedră a catedrei de limbi moderne din data de 22 sept. 2023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000" b="1" dirty="0" err="1" smtClean="0">
                <a:solidFill>
                  <a:srgbClr val="FFC000"/>
                </a:solidFill>
                <a:latin typeface="Arial Black" pitchFamily="34" charset="0"/>
              </a:rPr>
              <a:t>realizat</a:t>
            </a:r>
            <a:r>
              <a:rPr lang="en-US" sz="2000" b="1" dirty="0" smtClean="0">
                <a:solidFill>
                  <a:srgbClr val="FFC000"/>
                </a:solidFill>
                <a:latin typeface="Arial Black" pitchFamily="34" charset="0"/>
              </a:rPr>
              <a:t> de </a:t>
            </a:r>
            <a:r>
              <a:rPr lang="en-US" sz="2000" b="1" dirty="0" err="1" smtClean="0">
                <a:solidFill>
                  <a:srgbClr val="FFC000"/>
                </a:solidFill>
                <a:latin typeface="Arial Black" pitchFamily="34" charset="0"/>
              </a:rPr>
              <a:t>prof</a:t>
            </a:r>
            <a:r>
              <a:rPr lang="en-US" sz="2000" b="1" dirty="0" smtClean="0">
                <a:solidFill>
                  <a:srgbClr val="FFC000"/>
                </a:solidFill>
                <a:latin typeface="Arial Black" pitchFamily="34" charset="0"/>
              </a:rPr>
              <a:t>. Pl</a:t>
            </a:r>
            <a:r>
              <a:rPr lang="ro-RO" sz="2000" b="1" dirty="0" smtClean="0">
                <a:solidFill>
                  <a:srgbClr val="FFC000"/>
                </a:solidFill>
                <a:latin typeface="Arial Black" pitchFamily="34" charset="0"/>
              </a:rPr>
              <a:t>î</a:t>
            </a:r>
            <a:r>
              <a:rPr lang="en-US" sz="2000" b="1" dirty="0" err="1" smtClean="0">
                <a:solidFill>
                  <a:srgbClr val="FFC000"/>
                </a:solidFill>
                <a:latin typeface="Arial Black" pitchFamily="34" charset="0"/>
              </a:rPr>
              <a:t>nge</a:t>
            </a:r>
            <a:r>
              <a:rPr lang="en-US" sz="20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2000" b="1" dirty="0" err="1" smtClean="0">
                <a:solidFill>
                  <a:srgbClr val="FFC000"/>
                </a:solidFill>
                <a:latin typeface="Arial Black" pitchFamily="34" charset="0"/>
              </a:rPr>
              <a:t>Anca</a:t>
            </a:r>
            <a:r>
              <a:rPr lang="en-US" sz="2000" b="1" dirty="0" smtClean="0">
                <a:solidFill>
                  <a:srgbClr val="FFC000"/>
                </a:solidFill>
                <a:latin typeface="Arial Black" pitchFamily="34" charset="0"/>
              </a:rPr>
              <a:t>-Roxana</a:t>
            </a:r>
            <a:r>
              <a:rPr lang="ro-RO" sz="2000" b="1" dirty="0" smtClean="0">
                <a:solidFill>
                  <a:srgbClr val="FFC000"/>
                </a:solidFill>
                <a:latin typeface="Arial Black" pitchFamily="34" charset="0"/>
              </a:rPr>
              <a:t>, Colegiul Dobrogean </a:t>
            </a:r>
            <a:r>
              <a:rPr lang="en-US" sz="2000" b="1" dirty="0" smtClean="0">
                <a:solidFill>
                  <a:srgbClr val="FFC000"/>
                </a:solidFill>
                <a:latin typeface="Arial Black" pitchFamily="34" charset="0"/>
              </a:rPr>
              <a:t>“S</a:t>
            </a:r>
            <a:r>
              <a:rPr lang="ro-RO" sz="2000" b="1" dirty="0" smtClean="0">
                <a:solidFill>
                  <a:srgbClr val="FFC000"/>
                </a:solidFill>
                <a:latin typeface="Arial Black" pitchFamily="34" charset="0"/>
              </a:rPr>
              <a:t>piru Haret</a:t>
            </a:r>
            <a:r>
              <a:rPr lang="en-US" sz="2000" b="1" dirty="0" smtClean="0">
                <a:solidFill>
                  <a:srgbClr val="FFC000"/>
                </a:solidFill>
                <a:latin typeface="Arial Black" pitchFamily="34" charset="0"/>
              </a:rPr>
              <a:t>”</a:t>
            </a:r>
            <a:r>
              <a:rPr lang="ro-RO" sz="2000" b="1" dirty="0" smtClean="0">
                <a:solidFill>
                  <a:srgbClr val="FFC000"/>
                </a:solidFill>
                <a:latin typeface="Arial Black" pitchFamily="34" charset="0"/>
              </a:rPr>
              <a:t> Tulcea</a:t>
            </a:r>
            <a:endParaRPr lang="en-US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160</Words>
  <Application>Microsoft Office PowerPoint</Application>
  <PresentationFormat>On-screen Show (4:3)</PresentationFormat>
  <Paragraphs>14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JOB-SHADOWING ACTIVITY 13-20 MARTIE 2023 Project reference number: 2022-1-RO01-KA121-SCH-000065727</vt:lpstr>
      <vt:lpstr>I LICEUM OGÓLNOKSZTAŁCACE DWUJĘZYCZNE IM. EDWARDA DEMBOWSKIEGO  este un liceu IB (elevii susțin examenul de Bacalaureat Internațional) </vt:lpstr>
      <vt:lpstr>BENEFICIILE BACALAUREATULUI INTERNAŢIONAL-pentru elevi:</vt:lpstr>
      <vt:lpstr>Material prezentat în cadrul ședinței de catedră a catedrei de limbi moderne din data de 22 sept. 2023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JOB-SHADOWING ACTIVITY IN GLIWICE, POLAND 13-20 MARTIE 2023</dc:title>
  <dc:creator>mihai</dc:creator>
  <cp:lastModifiedBy>lbromana</cp:lastModifiedBy>
  <cp:revision>14</cp:revision>
  <dcterms:created xsi:type="dcterms:W3CDTF">2023-10-15T14:44:15Z</dcterms:created>
  <dcterms:modified xsi:type="dcterms:W3CDTF">2023-10-17T16:15:56Z</dcterms:modified>
</cp:coreProperties>
</file>